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Override PartName="/ppt/slides/slide5.xml" ContentType="application/vnd.openxmlformats-officedocument.presentationml.slide+xml"/>
  <Override PartName="/ppt/slides/slide38.xml" ContentType="application/vnd.openxmlformats-officedocument.presentationml.slide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Default Extension="jpeg" ContentType="image/jpeg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Default Extension="tiff" ContentType="image/tiff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Default Extension="wdp" ContentType="image/vnd.ms-photo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61" r:id="rId2"/>
    <p:sldId id="297" r:id="rId3"/>
    <p:sldId id="316" r:id="rId4"/>
    <p:sldId id="324" r:id="rId5"/>
    <p:sldId id="319" r:id="rId6"/>
    <p:sldId id="325" r:id="rId7"/>
    <p:sldId id="322" r:id="rId8"/>
    <p:sldId id="326" r:id="rId9"/>
    <p:sldId id="321" r:id="rId10"/>
    <p:sldId id="320" r:id="rId11"/>
    <p:sldId id="323" r:id="rId12"/>
    <p:sldId id="330" r:id="rId13"/>
    <p:sldId id="331" r:id="rId14"/>
    <p:sldId id="339" r:id="rId15"/>
    <p:sldId id="333" r:id="rId16"/>
    <p:sldId id="334" r:id="rId17"/>
    <p:sldId id="332" r:id="rId18"/>
    <p:sldId id="336" r:id="rId19"/>
    <p:sldId id="338" r:id="rId20"/>
    <p:sldId id="337" r:id="rId21"/>
    <p:sldId id="340" r:id="rId22"/>
    <p:sldId id="341" r:id="rId23"/>
    <p:sldId id="33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1" r:id="rId40"/>
    <p:sldId id="362" r:id="rId41"/>
    <p:sldId id="342" r:id="rId42"/>
    <p:sldId id="343" r:id="rId43"/>
    <p:sldId id="344" r:id="rId44"/>
    <p:sldId id="318" r:id="rId45"/>
    <p:sldId id="345" r:id="rId4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hiddenSlides="1"/>
  <p:clrMru>
    <a:srgbClr val="77736F"/>
    <a:srgbClr val="984807"/>
    <a:srgbClr val="8B4206"/>
    <a:srgbClr val="0E67A8"/>
    <a:srgbClr val="BEB7B1"/>
    <a:srgbClr val="F6F2EE"/>
    <a:srgbClr val="FAFAFA"/>
    <a:srgbClr val="FF9933"/>
    <a:srgbClr val="FFCC66"/>
    <a:srgbClr val="B0AB89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939" autoAdjust="0"/>
    <p:restoredTop sz="94665" autoAdjust="0"/>
  </p:normalViewPr>
  <p:slideViewPr>
    <p:cSldViewPr snapToGrid="0" snapToObjects="1">
      <p:cViewPr varScale="1">
        <p:scale>
          <a:sx n="152" d="100"/>
          <a:sy n="152" d="100"/>
        </p:scale>
        <p:origin x="-92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CF969-709D-9F43-81DA-83D53B741884}" type="datetimeFigureOut">
              <a:rPr lang="de-DE" smtClean="0"/>
              <a:pPr/>
              <a:t>03.10.2014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1F43E-8147-014C-998C-EEBCEB3C8A9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80675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CF4D-E844-B540-ADAD-4EED08FD3682}" type="datetimeFigureOut">
              <a:rPr lang="de-DE" smtClean="0"/>
              <a:pPr/>
              <a:t>03.10.2014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164CF-F871-3D47-A661-2FEA5BB7AC1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93954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8976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15</a:t>
            </a:fld>
            <a:endParaRPr lang="de-D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1278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Ohne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2609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5500" spc="-132" dirty="0">
                <a:solidFill>
                  <a:srgbClr val="7E8A98"/>
                </a:solidFill>
              </a:rPr>
              <a:t>Titeltext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4973836" y="1053703"/>
            <a:ext cx="3277195" cy="5179219"/>
          </a:xfrm>
          <a:prstGeom prst="rect">
            <a:avLst/>
          </a:prstGeom>
        </p:spPr>
        <p:txBody>
          <a:bodyPr lIns="35717" tIns="35717" rIns="35717" bIns="35717">
            <a:noAutofit/>
          </a:bodyPr>
          <a:lstStyle>
            <a:lvl1pPr marL="450714" indent="-227480">
              <a:buBlip>
                <a:blip r:embed="rId2"/>
              </a:buBlip>
              <a:defRPr sz="2400"/>
            </a:lvl1pPr>
            <a:lvl2pPr marL="763242" indent="-227480">
              <a:buBlip>
                <a:blip r:embed="rId2"/>
              </a:buBlip>
              <a:defRPr sz="2400"/>
            </a:lvl2pPr>
            <a:lvl3pPr marL="1075770" indent="-227480">
              <a:buBlip>
                <a:blip r:embed="rId2"/>
              </a:buBlip>
              <a:defRPr sz="2400"/>
            </a:lvl3pPr>
            <a:lvl4pPr marL="1388298" indent="-227480">
              <a:buBlip>
                <a:blip r:embed="rId2"/>
              </a:buBlip>
              <a:defRPr sz="2400"/>
            </a:lvl4pPr>
            <a:lvl5pPr marL="1700826" indent="-227480">
              <a:buBlip>
                <a:blip r:embed="rId2"/>
              </a:buBlip>
              <a:defRPr sz="2400"/>
            </a:lvl5pPr>
          </a:lstStyle>
          <a:p>
            <a:pPr lvl="0">
              <a:defRPr sz="1800"/>
            </a:pPr>
            <a:r>
              <a:rPr sz="2400" dirty="0"/>
              <a:t>Textebene 1</a:t>
            </a:r>
          </a:p>
          <a:p>
            <a:pPr lvl="1">
              <a:defRPr sz="1800"/>
            </a:pPr>
            <a:r>
              <a:rPr sz="2400" dirty="0"/>
              <a:t>Textebene 2</a:t>
            </a:r>
          </a:p>
          <a:p>
            <a:pPr lvl="2">
              <a:defRPr sz="1800"/>
            </a:pPr>
            <a:r>
              <a:rPr sz="2400" dirty="0"/>
              <a:t>Textebene 3</a:t>
            </a:r>
          </a:p>
          <a:p>
            <a:pPr lvl="3">
              <a:defRPr sz="1800"/>
            </a:pPr>
            <a:r>
              <a:rPr sz="2400" dirty="0"/>
              <a:t>Textebene 4</a:t>
            </a:r>
          </a:p>
          <a:p>
            <a:pPr lvl="4">
              <a:defRPr sz="1800"/>
            </a:pPr>
            <a:r>
              <a:rPr sz="2400" dirty="0"/>
              <a:t>Textebene 5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xfrm>
            <a:off x="4455914" y="6532066"/>
            <a:ext cx="223242" cy="232172"/>
          </a:xfrm>
          <a:prstGeom prst="rect">
            <a:avLst/>
          </a:prstGeom>
        </p:spPr>
        <p:txBody>
          <a:bodyPr lIns="64291" tIns="32146" rIns="64291" bIns="32146"/>
          <a:lstStyle/>
          <a:p>
            <a:pPr lvl="0"/>
            <a:fld id="{86CB4B4D-7CA3-9044-876B-883B54F8677D}" type="slidenum">
              <a:rPr/>
              <a:pPr lvl="0"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dirty="0" smtClean="0">
                <a:solidFill>
                  <a:srgbClr val="929191"/>
                </a:solidFill>
              </a:rPr>
              <a:t>RENÉ PREISSEL, NILS HARTMANN | W-JAX 07. NOVEMBER 2014</a:t>
            </a:r>
            <a:endParaRPr lang="de-DE" sz="1600" dirty="0">
              <a:solidFill>
                <a:srgbClr val="929191"/>
              </a:solidFill>
            </a:endParaRPr>
          </a:p>
        </p:txBody>
      </p:sp>
      <p:pic>
        <p:nvPicPr>
          <p:cNvPr id="2" name="Bild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5884" y="6527800"/>
            <a:ext cx="247816" cy="24781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Titeltext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Pr>
        <a:solidFill>
          <a:srgbClr val="F6F2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031"/>
            <a:ext cx="8229600" cy="533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57200" y="912313"/>
            <a:ext cx="8229600" cy="0"/>
          </a:xfrm>
          <a:prstGeom prst="line">
            <a:avLst/>
          </a:prstGeom>
          <a:ln>
            <a:solidFill>
              <a:srgbClr val="98480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457200" y="254934"/>
            <a:ext cx="8229600" cy="6394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372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rgbClr val="77736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kern="1200">
          <a:solidFill>
            <a:srgbClr val="77736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77736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77736F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77736F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77736F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W-JAX 2014</a:t>
            </a:r>
            <a:endParaRPr lang="de-DE" dirty="0"/>
          </a:p>
        </p:txBody>
      </p:sp>
      <p:sp>
        <p:nvSpPr>
          <p:cNvPr id="3" name="Inhaltsplatzhalter 2"/>
          <p:cNvSpPr txBox="1">
            <a:spLocks/>
          </p:cNvSpPr>
          <p:nvPr/>
        </p:nvSpPr>
        <p:spPr>
          <a:xfrm>
            <a:off x="457200" y="2897945"/>
            <a:ext cx="8229600" cy="2942657"/>
          </a:xfrm>
          <a:prstGeom prst="rect">
            <a:avLst/>
          </a:prstGeom>
          <a:solidFill>
            <a:srgbClr val="BEB7B1"/>
          </a:solidFill>
          <a:ln>
            <a:noFill/>
          </a:ln>
          <a:effectLst>
            <a:glow rad="203200">
              <a:srgbClr val="77736F">
                <a:alpha val="75000"/>
              </a:srgbClr>
            </a:glow>
          </a:effectLst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de-DE" sz="400" u="sng" dirty="0" smtClean="0"/>
          </a:p>
          <a:p>
            <a:pPr marL="400050" lvl="1" indent="0">
              <a:buFont typeface="Arial"/>
              <a:buNone/>
            </a:pPr>
            <a:r>
              <a:rPr lang="de-DE" u="sng" dirty="0" smtClean="0"/>
              <a:t>Powerworkshop</a:t>
            </a:r>
            <a:endParaRPr lang="de-DE" sz="4400" b="1" u="sng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sz="4400" b="1" dirty="0" smtClean="0">
                <a:solidFill>
                  <a:srgbClr val="984807"/>
                </a:solidFill>
              </a:rPr>
              <a:t>Werden Sie </a:t>
            </a:r>
            <a:r>
              <a:rPr lang="de-DE" sz="4400" b="1" dirty="0" err="1" smtClean="0">
                <a:solidFill>
                  <a:srgbClr val="984807"/>
                </a:solidFill>
              </a:rPr>
              <a:t>Git</a:t>
            </a:r>
            <a:r>
              <a:rPr lang="de-DE" sz="4400" b="1" dirty="0" smtClean="0">
                <a:solidFill>
                  <a:srgbClr val="984807"/>
                </a:solidFill>
              </a:rPr>
              <a:t> Experte</a:t>
            </a:r>
          </a:p>
          <a:p>
            <a:pPr marL="400050" lvl="1" indent="0">
              <a:buFont typeface="Arial"/>
              <a:buNone/>
            </a:pPr>
            <a:endParaRPr lang="de-DE" sz="200" dirty="0" smtClean="0"/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endParaRPr lang="de-DE" dirty="0" smtClean="0"/>
          </a:p>
          <a:p>
            <a:pPr marL="400050" lvl="1" indent="0">
              <a:lnSpc>
                <a:spcPct val="80000"/>
              </a:lnSpc>
              <a:buNone/>
            </a:pPr>
            <a:r>
              <a:rPr lang="de-DE" dirty="0"/>
              <a:t>René </a:t>
            </a:r>
            <a:r>
              <a:rPr lang="de-DE" dirty="0" err="1" smtClean="0"/>
              <a:t>Preißel</a:t>
            </a:r>
            <a:r>
              <a:rPr lang="de-DE" dirty="0" smtClean="0"/>
              <a:t> (</a:t>
            </a:r>
            <a:r>
              <a:rPr lang="de-DE" dirty="0" err="1" smtClean="0"/>
              <a:t>eToSquare</a:t>
            </a:r>
            <a:r>
              <a:rPr lang="de-DE" dirty="0" smtClean="0"/>
              <a:t>)</a:t>
            </a:r>
          </a:p>
          <a:p>
            <a:pPr marL="400050" lvl="1" indent="0">
              <a:lnSpc>
                <a:spcPct val="80000"/>
              </a:lnSpc>
              <a:buFont typeface="Arial"/>
              <a:buNone/>
            </a:pPr>
            <a:r>
              <a:rPr lang="de-DE" dirty="0" smtClean="0"/>
              <a:t>Nils Hartmann (Techniker Krankenkasse)</a:t>
            </a:r>
          </a:p>
          <a:p>
            <a:pPr marL="0" indent="0">
              <a:buFont typeface="Arial"/>
              <a:buNone/>
            </a:pPr>
            <a:endParaRPr lang="de-DE" sz="2000" dirty="0" smtClean="0"/>
          </a:p>
          <a:p>
            <a:pPr marL="0" indent="0">
              <a:buFont typeface="Arial"/>
              <a:buNone/>
            </a:pPr>
            <a:endParaRPr lang="de-DE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072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ls-files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--stage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Datei/Änderungen zum Index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hinzufügen: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b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</a:t>
            </a:r>
            <a:r>
              <a:rPr kumimoji="0" lang="de-DE" sz="32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</a:t>
            </a:r>
            <a:r>
              <a:rPr kumimoji="0" lang="de-DE" sz="3200" b="0" i="0" u="none" strike="noStrike" kern="1200" cap="none" spc="0" normalizeH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update-index</a:t>
            </a:r>
            <a:endParaRPr kumimoji="0" lang="de-DE" sz="3200" b="0" i="0" u="none" strike="noStrike" kern="1200" cap="none" spc="0" normalizeH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Index leeren: </a:t>
            </a:r>
            <a:b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read-tree</a:t>
            </a:r>
            <a:r>
              <a:rPr kumimoji="0" lang="de-DE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--empty</a:t>
            </a:r>
            <a:endParaRPr kumimoji="0" lang="de-DE" sz="32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noProof="0" dirty="0" smtClean="0">
                <a:solidFill>
                  <a:srgbClr val="77736F"/>
                </a:solidFill>
              </a:rPr>
              <a:t>Index mit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noProof="0" dirty="0" smtClean="0">
                <a:solidFill>
                  <a:srgbClr val="77736F"/>
                </a:solidFill>
              </a:rPr>
              <a:t> füllen / vereinigen: </a:t>
            </a:r>
            <a:br>
              <a:rPr lang="de-DE" sz="3200" noProof="0" dirty="0" smtClean="0">
                <a:solidFill>
                  <a:srgbClr val="77736F"/>
                </a:solidFill>
              </a:rPr>
            </a:br>
            <a:r>
              <a:rPr lang="de-DE" sz="3200" noProof="0" dirty="0" err="1" smtClean="0">
                <a:solidFill>
                  <a:srgbClr val="77736F"/>
                </a:solidFill>
              </a:rPr>
              <a:t>read-tree</a:t>
            </a:r>
            <a:r>
              <a:rPr lang="de-DE" sz="3200" noProof="0" dirty="0" smtClean="0">
                <a:solidFill>
                  <a:srgbClr val="77736F"/>
                </a:solidFill>
              </a:rPr>
              <a:t> –m -i </a:t>
            </a:r>
            <a:r>
              <a:rPr lang="de-DE" sz="3200" noProof="0" dirty="0" err="1" smtClean="0">
                <a:solidFill>
                  <a:srgbClr val="77736F"/>
                </a:solidFill>
              </a:rPr>
              <a:t>--prefix</a:t>
            </a:r>
            <a:r>
              <a:rPr lang="de-DE" sz="3200" noProof="0" dirty="0" smtClean="0">
                <a:solidFill>
                  <a:srgbClr val="77736F"/>
                </a:solidFill>
              </a:rPr>
              <a:t>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path</a:t>
            </a:r>
            <a:r>
              <a:rPr lang="de-DE" sz="3200" noProof="0" dirty="0" smtClean="0">
                <a:solidFill>
                  <a:srgbClr val="77736F"/>
                </a:solidFill>
              </a:rPr>
              <a:t>&gt;/ &lt;</a:t>
            </a:r>
            <a:r>
              <a:rPr lang="de-DE" sz="3200" noProof="0" dirty="0" err="1" smtClean="0">
                <a:solidFill>
                  <a:srgbClr val="77736F"/>
                </a:solidFill>
              </a:rPr>
              <a:t>tree-ish</a:t>
            </a:r>
            <a:r>
              <a:rPr lang="de-DE" sz="3200" noProof="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3200" baseline="0" noProof="0" dirty="0" err="1" smtClean="0">
                <a:solidFill>
                  <a:srgbClr val="77736F"/>
                </a:solidFill>
              </a:rPr>
              <a:t>Tree</a:t>
            </a:r>
            <a:r>
              <a:rPr lang="de-DE" sz="3200" baseline="0" noProof="0" dirty="0" smtClean="0">
                <a:solidFill>
                  <a:srgbClr val="77736F"/>
                </a:solidFill>
              </a:rPr>
              <a:t> schreiben: </a:t>
            </a:r>
            <a:br>
              <a:rPr lang="de-DE" sz="3200" baseline="0" noProof="0" dirty="0" smtClean="0">
                <a:solidFill>
                  <a:srgbClr val="77736F"/>
                </a:solidFill>
              </a:rPr>
            </a:br>
            <a:r>
              <a:rPr lang="de-DE" sz="3200" baseline="0" noProof="0" dirty="0" err="1" smtClean="0">
                <a:solidFill>
                  <a:srgbClr val="77736F"/>
                </a:solidFill>
              </a:rPr>
              <a:t>write-tree</a:t>
            </a:r>
            <a:endParaRPr lang="de-DE" sz="3200" baseline="0" noProof="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„</a:t>
            </a:r>
            <a:r>
              <a:rPr lang="de-DE" sz="3200" dirty="0" err="1" smtClean="0">
                <a:solidFill>
                  <a:srgbClr val="77736F"/>
                </a:solidFill>
              </a:rPr>
              <a:t>Getrackte</a:t>
            </a:r>
            <a:r>
              <a:rPr lang="de-DE" sz="3200" dirty="0" smtClean="0">
                <a:solidFill>
                  <a:srgbClr val="77736F"/>
                </a:solidFill>
              </a:rPr>
              <a:t>“ Dateien ignorieren: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update-index</a:t>
            </a:r>
            <a:r>
              <a:rPr lang="de-DE" sz="3200" dirty="0" smtClean="0">
                <a:solidFill>
                  <a:srgbClr val="77736F"/>
                </a:solidFill>
              </a:rPr>
              <a:t> </a:t>
            </a:r>
            <a:r>
              <a:rPr lang="de-DE" sz="3200" dirty="0" err="1" smtClean="0">
                <a:solidFill>
                  <a:srgbClr val="77736F"/>
                </a:solidFill>
              </a:rPr>
              <a:t>--no-assume-unchanged</a:t>
            </a:r>
            <a:r>
              <a:rPr lang="de-DE" sz="3200" dirty="0" smtClean="0">
                <a:solidFill>
                  <a:srgbClr val="77736F"/>
                </a:solidFill>
              </a:rPr>
              <a:t> -- &lt;</a:t>
            </a:r>
            <a:r>
              <a:rPr lang="de-DE" sz="3200" dirty="0" err="1" smtClean="0">
                <a:solidFill>
                  <a:srgbClr val="77736F"/>
                </a:solidFill>
              </a:rPr>
              <a:t>file</a:t>
            </a:r>
            <a:r>
              <a:rPr lang="de-DE" sz="3200" dirty="0" smtClean="0">
                <a:solidFill>
                  <a:srgbClr val="77736F"/>
                </a:solidFill>
              </a:rPr>
              <a:t>&gt;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de-DE" sz="3200" dirty="0" smtClean="0">
                <a:solidFill>
                  <a:srgbClr val="77736F"/>
                </a:solidFill>
              </a:rPr>
              <a:t>Ignorierte Dateien anzeigen:</a:t>
            </a:r>
            <a:br>
              <a:rPr lang="de-DE" sz="3200" dirty="0" smtClean="0">
                <a:solidFill>
                  <a:srgbClr val="77736F"/>
                </a:solidFill>
              </a:rPr>
            </a:br>
            <a:r>
              <a:rPr lang="de-DE" sz="3200" dirty="0" err="1" smtClean="0">
                <a:solidFill>
                  <a:srgbClr val="77736F"/>
                </a:solidFill>
              </a:rPr>
              <a:t>ls-files</a:t>
            </a:r>
            <a:r>
              <a:rPr lang="de-DE" sz="3200" dirty="0" smtClean="0">
                <a:solidFill>
                  <a:srgbClr val="77736F"/>
                </a:solidFill>
              </a:rPr>
              <a:t> -v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 (siehe .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git/refs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r>
              <a:rPr lang="de-DE" sz="2800" noProof="0" dirty="0" smtClean="0">
                <a:solidFill>
                  <a:srgbClr val="77736F"/>
                </a:solidFill>
              </a:rPr>
              <a:t/>
            </a:r>
            <a:br>
              <a:rPr lang="de-DE" sz="2800" noProof="0" dirty="0" smtClean="0">
                <a:solidFill>
                  <a:srgbClr val="77736F"/>
                </a:solidFill>
              </a:rPr>
            </a:br>
            <a:r>
              <a:rPr lang="de-DE" sz="2800" noProof="0" dirty="0" err="1" smtClean="0">
                <a:solidFill>
                  <a:srgbClr val="77736F"/>
                </a:solidFill>
              </a:rPr>
              <a:t>show-ref</a:t>
            </a:r>
            <a:r>
              <a:rPr lang="de-DE" sz="2800" noProof="0" dirty="0" smtClean="0">
                <a:solidFill>
                  <a:srgbClr val="77736F"/>
                </a:solidFill>
              </a:rPr>
              <a:t> </a:t>
            </a:r>
            <a:r>
              <a:rPr lang="de-DE" sz="2800" noProof="0" dirty="0" err="1" smtClean="0">
                <a:solidFill>
                  <a:srgbClr val="77736F"/>
                </a:solidFill>
              </a:rPr>
              <a:t>--head</a:t>
            </a:r>
            <a:endParaRPr lang="de-DE" sz="2800" noProof="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Annotated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dereferenzieren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show-ref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--tags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--dereference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explizit aktualisieren: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update-ref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full-ref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</a:t>
            </a:r>
            <a:r>
              <a:rPr lang="de-DE" sz="2800" baseline="0" dirty="0" smtClean="0">
                <a:solidFill>
                  <a:srgbClr val="77736F"/>
                </a:solidFill>
              </a:rPr>
              <a:t> +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Worktree</a:t>
            </a:r>
            <a:r>
              <a:rPr lang="de-DE" sz="2800" baseline="0" dirty="0" smtClean="0">
                <a:solidFill>
                  <a:srgbClr val="77736F"/>
                </a:solidFill>
              </a:rPr>
              <a:t> des aktuellen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Branches</a:t>
            </a:r>
            <a:r>
              <a:rPr lang="de-DE" sz="2800" baseline="0" dirty="0" smtClean="0">
                <a:solidFill>
                  <a:srgbClr val="77736F"/>
                </a:solidFill>
              </a:rPr>
              <a:t> setzen: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reset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--hard|--soft</a:t>
            </a:r>
            <a:r>
              <a:rPr lang="de-DE" sz="2800" dirty="0" smtClean="0">
                <a:solidFill>
                  <a:srgbClr val="77736F"/>
                </a:solidFill>
              </a:rPr>
              <a:t>] &lt;</a:t>
            </a:r>
            <a:r>
              <a:rPr lang="de-DE" sz="2800" dirty="0" err="1" smtClean="0">
                <a:solidFill>
                  <a:srgbClr val="77736F"/>
                </a:solidFill>
              </a:rPr>
              <a:t>sha-oder-ref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baseline="0" dirty="0" err="1" smtClean="0">
                <a:solidFill>
                  <a:srgbClr val="77736F"/>
                </a:solidFill>
              </a:rPr>
              <a:t>Ref-Änderungen</a:t>
            </a:r>
            <a:r>
              <a:rPr lang="de-DE" sz="2800" baseline="0" dirty="0" smtClean="0">
                <a:solidFill>
                  <a:srgbClr val="77736F"/>
                </a:solidFill>
              </a:rPr>
              <a:t> nachvollziehen:</a:t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r>
              <a:rPr lang="de-DE" sz="2800" baseline="0" dirty="0" err="1" smtClean="0">
                <a:solidFill>
                  <a:srgbClr val="77736F"/>
                </a:solidFill>
              </a:rPr>
              <a:t>ref-log</a:t>
            </a:r>
            <a:r>
              <a:rPr lang="de-DE" sz="2800" baseline="0" dirty="0" smtClean="0">
                <a:solidFill>
                  <a:srgbClr val="77736F"/>
                </a:solidFill>
              </a:rPr>
              <a:t/>
            </a:r>
            <a:br>
              <a:rPr lang="de-DE" sz="2800" baseline="0" dirty="0" smtClean="0">
                <a:solidFill>
                  <a:srgbClr val="77736F"/>
                </a:solidFill>
              </a:rPr>
            </a:b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</a:t>
            </a:r>
            <a:r>
              <a:rPr lang="de-DE" dirty="0" err="1" smtClean="0"/>
              <a:t>Feature-Branches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6591544" y="368172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26128" y="4094327"/>
            <a:ext cx="8401988" cy="2180858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Jedes Feature wird auf einen eigenen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entwickelt.</a:t>
            </a:r>
          </a:p>
          <a:p>
            <a:r>
              <a:rPr lang="de-DE" dirty="0" smtClean="0">
                <a:cs typeface="Courier New"/>
              </a:rPr>
              <a:t>Bei allen </a:t>
            </a:r>
            <a:r>
              <a:rPr lang="de-DE" dirty="0" err="1" smtClean="0">
                <a:cs typeface="Courier New"/>
              </a:rPr>
              <a:t>Merges</a:t>
            </a:r>
            <a:r>
              <a:rPr lang="de-DE" dirty="0" smtClean="0">
                <a:cs typeface="Courier New"/>
              </a:rPr>
              <a:t>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werden </a:t>
            </a:r>
            <a:r>
              <a:rPr lang="de-DE" dirty="0" err="1" smtClean="0">
                <a:cs typeface="Courier New"/>
              </a:rPr>
              <a:t>Fast-Forward-Merges</a:t>
            </a:r>
            <a:r>
              <a:rPr lang="de-DE" dirty="0" smtClean="0">
                <a:cs typeface="Courier New"/>
              </a:rPr>
              <a:t> unterdrückt (Eindeutige </a:t>
            </a:r>
            <a:r>
              <a:rPr lang="de-DE" dirty="0" err="1" smtClean="0">
                <a:cs typeface="Courier New"/>
              </a:rPr>
              <a:t>First-Parent-Historie</a:t>
            </a:r>
            <a:r>
              <a:rPr lang="de-DE" dirty="0" smtClean="0">
                <a:cs typeface="Courier New"/>
              </a:rPr>
              <a:t> erzeugen).</a:t>
            </a:r>
          </a:p>
          <a:p>
            <a:r>
              <a:rPr lang="de-DE" dirty="0" smtClean="0">
                <a:cs typeface="Courier New"/>
              </a:rPr>
              <a:t>Austausch zwischen Features findet immer über den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statt.</a:t>
            </a:r>
          </a:p>
          <a:p>
            <a:r>
              <a:rPr lang="de-DE" dirty="0" smtClean="0">
                <a:cs typeface="Courier New"/>
              </a:rPr>
              <a:t>Komplexerer Ablauf.</a:t>
            </a:r>
          </a:p>
          <a:p>
            <a:r>
              <a:rPr lang="de-DE" dirty="0" smtClean="0">
                <a:cs typeface="Courier New"/>
              </a:rPr>
              <a:t>Gute Nachvollziehbarkeit der Änderungen für ein Feature.</a:t>
            </a:r>
          </a:p>
        </p:txBody>
      </p:sp>
      <p:pic>
        <p:nvPicPr>
          <p:cNvPr id="6" name="abb-feature-branches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615" y="1112389"/>
            <a:ext cx="4349489" cy="28064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Rebasing</a:t>
            </a:r>
            <a:r>
              <a:rPr lang="de-DE" dirty="0" smtClean="0"/>
              <a:t>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01236" y="4986867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pic>
        <p:nvPicPr>
          <p:cNvPr id="6" name="abb-rebasing-basics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3243" y="1041400"/>
            <a:ext cx="4364565" cy="394546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484259" y="533098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Mit </a:t>
            </a:r>
            <a:br>
              <a:rPr lang="de-DE" dirty="0" smtClean="0">
                <a:cs typeface="Courier New"/>
              </a:rPr>
            </a:b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--onto</a:t>
            </a:r>
            <a:r>
              <a:rPr lang="de-DE" dirty="0" smtClean="0">
                <a:cs typeface="Courier New"/>
              </a:rPr>
              <a:t> </a:t>
            </a:r>
            <a:br>
              <a:rPr lang="de-DE" dirty="0" smtClean="0">
                <a:cs typeface="Courier New"/>
              </a:rPr>
            </a:br>
            <a:r>
              <a:rPr lang="de-DE" dirty="0" smtClean="0">
                <a:cs typeface="Courier New"/>
              </a:rPr>
              <a:t>kann man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eines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„verschieben“ </a:t>
            </a:r>
          </a:p>
        </p:txBody>
      </p:sp>
      <p:sp>
        <p:nvSpPr>
          <p:cNvPr id="8" name="Abgerundetes Rechteck 7"/>
          <p:cNvSpPr/>
          <p:nvPr/>
        </p:nvSpPr>
        <p:spPr>
          <a:xfrm>
            <a:off x="747019" y="5568113"/>
            <a:ext cx="7822376" cy="68251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--onto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release1</a:t>
            </a:r>
          </a:p>
        </p:txBody>
      </p:sp>
      <p:pic>
        <p:nvPicPr>
          <p:cNvPr id="12" name="abb-rebasing-onto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128" y="1028018"/>
            <a:ext cx="3665754" cy="43029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448755" y="1489193"/>
            <a:ext cx="6238045" cy="2073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984807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984807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984807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Entwickler 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2000" dirty="0" smtClean="0"/>
              <a:t>Co-Autor des Buchs „</a:t>
            </a:r>
            <a:r>
              <a:rPr lang="de-DE" sz="2000" dirty="0" err="1" smtClean="0"/>
              <a:t>Git</a:t>
            </a:r>
            <a:r>
              <a:rPr lang="de-DE" sz="2000" dirty="0" smtClean="0"/>
              <a:t>: Dezentrale Versionsverwaltung im Team – Grundlagen und Workflows“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rene.preissel@etosquare.de</a:t>
            </a:r>
            <a:endParaRPr lang="de-DE" sz="20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984807"/>
                </a:solidFill>
              </a:rPr>
              <a:t>Nils Hartmann </a:t>
            </a:r>
            <a:r>
              <a:rPr lang="de-DE" sz="2200" dirty="0" smtClean="0"/>
              <a:t>| </a:t>
            </a:r>
            <a:r>
              <a:rPr lang="de-DE" sz="2200" b="1" dirty="0" smtClean="0"/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/>
              <a:t>Schwerpunkte: </a:t>
            </a:r>
            <a:r>
              <a:rPr lang="de-DE" sz="2000" dirty="0" err="1" smtClean="0"/>
              <a:t>OSGi</a:t>
            </a:r>
            <a:r>
              <a:rPr lang="de-DE" sz="2000" dirty="0" smtClean="0"/>
              <a:t>, </a:t>
            </a:r>
            <a:r>
              <a:rPr lang="de-DE" sz="2000" dirty="0" err="1" smtClean="0"/>
              <a:t>Eclipse</a:t>
            </a:r>
            <a:r>
              <a:rPr lang="de-DE" sz="2000" dirty="0" smtClean="0"/>
              <a:t> und </a:t>
            </a:r>
            <a:r>
              <a:rPr lang="de-DE" sz="2000" dirty="0" err="1" smtClean="0"/>
              <a:t>Build</a:t>
            </a:r>
            <a:r>
              <a:rPr lang="de-DE" sz="2000" dirty="0" smtClean="0"/>
              <a:t>-Management</a:t>
            </a:r>
          </a:p>
          <a:p>
            <a:pPr marL="0" indent="0">
              <a:buNone/>
            </a:pPr>
            <a:r>
              <a:rPr lang="de-DE" sz="2000" dirty="0" smtClean="0"/>
              <a:t>Kontakt: </a:t>
            </a:r>
            <a:r>
              <a:rPr lang="de-DE" sz="2000" dirty="0" err="1" smtClean="0"/>
              <a:t>nils@nilshartmann.net</a:t>
            </a:r>
            <a:endParaRPr lang="de-DE" sz="20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</a:t>
            </a:r>
            <a:r>
              <a:rPr lang="de-DE" sz="2000" dirty="0" smtClean="0"/>
              <a:t>Infrastruktur</a:t>
            </a:r>
            <a:endParaRPr lang="de-DE" sz="2000" dirty="0" smtClean="0"/>
          </a:p>
          <a:p>
            <a:r>
              <a:rPr lang="de-DE" sz="2000" dirty="0" smtClean="0"/>
              <a:t>Einbindung </a:t>
            </a:r>
            <a:r>
              <a:rPr lang="de-DE" sz="2000" dirty="0" smtClean="0"/>
              <a:t>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</a:t>
            </a:r>
            <a:r>
              <a:rPr lang="de-DE" sz="2000" dirty="0" smtClean="0"/>
              <a:t>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900" dirty="0"/>
              <a:t>Beispiel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idx="1"/>
          </p:nvPr>
        </p:nvSpPr>
        <p:spPr>
          <a:xfrm>
            <a:off x="892969" y="3464719"/>
            <a:ext cx="7358063" cy="250031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875276" y="1181100"/>
            <a:ext cx="5170950" cy="520528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Ausgangssituation</a:t>
            </a:r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Synergy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Repositories</a:t>
            </a:r>
            <a:r>
              <a:rPr lang="de-DE" dirty="0" smtClean="0"/>
              <a:t> &amp;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Entwicklungsprozess mit </a:t>
            </a:r>
            <a:r>
              <a:rPr lang="de-DE" dirty="0" err="1" smtClean="0"/>
              <a:t>Git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Tooling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Einführung</a:t>
            </a:r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</a:t>
            </a:r>
          </a:p>
          <a:p>
            <a:endParaRPr lang="de-DE" dirty="0" smtClean="0"/>
          </a:p>
          <a:p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1023295" y="1418679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060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900" dirty="0"/>
              <a:t>Submodul hinzufügen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142875" y="178594"/>
            <a:ext cx="8876109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187524" y="178594"/>
            <a:ext cx="8795742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Neue Version festlegen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151805" y="178594"/>
            <a:ext cx="8885039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Aktuellste Version holen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196453" y="178594"/>
            <a:ext cx="8795742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In Submodulen arbeiten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900" dirty="0"/>
              <a:t>Subtree hinzufügen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5900" dirty="0"/>
              <a:t>Klonen mit Subtrees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187524" y="178594"/>
            <a:ext cx="8795742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Neue Version festlegen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223242" y="178594"/>
            <a:ext cx="8893969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Aktuellste Version holen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xfrm>
            <a:off x="80367" y="178594"/>
            <a:ext cx="8956477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In Subtrees arbeiten (I)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79729">
              <a:defRPr sz="5069" spc="-122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lang="de-DE" sz="3600" spc="-86" dirty="0" err="1" smtClean="0">
                <a:solidFill>
                  <a:srgbClr val="7E8A98"/>
                </a:solidFill>
              </a:rPr>
              <a:t>Git</a:t>
            </a:r>
            <a:r>
              <a:rPr lang="de-DE" sz="3600" spc="-86" dirty="0" smtClean="0">
                <a:solidFill>
                  <a:srgbClr val="7E8A98"/>
                </a:solidFill>
              </a:rPr>
              <a:t> Bestandteile</a:t>
            </a:r>
            <a:endParaRPr sz="3600" spc="-86" dirty="0">
              <a:solidFill>
                <a:srgbClr val="7E8A98"/>
              </a:solidFill>
            </a:endParaRP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4</a:t>
            </a:fld>
            <a:endParaRPr sz="1100" dirty="0"/>
          </a:p>
        </p:txBody>
      </p:sp>
      <p:pic>
        <p:nvPicPr>
          <p:cNvPr id="8" name="abb-staging-workspace-stage-repository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494" y="1240799"/>
            <a:ext cx="8655761" cy="4330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xfrm>
            <a:off x="80367" y="178594"/>
            <a:ext cx="8956477" cy="1714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900" dirty="0"/>
              <a:t>In Subtrees arbeiten (II)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Gradle</a:t>
            </a:r>
            <a:r>
              <a:rPr lang="de-DE" dirty="0" smtClean="0"/>
              <a:t> und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lvl="0" indent="-342900">
              <a:spcBef>
                <a:spcPct val="20000"/>
              </a:spcBef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Verschiedene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Plugins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de-DE" sz="2800" dirty="0" smtClean="0">
              <a:solidFill>
                <a:srgbClr val="77736F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townsfolk/gradle-release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Git-Kommandozeile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Orientiert sich am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Maven-Plugin</a:t>
            </a:r>
            <a:endParaRPr lang="de-DE" sz="2800" baseline="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 werden in der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gradle.properties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gehalten und selber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versioniert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JGit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Groov-Api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um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Git-Kommandos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auszuführen, 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="1" dirty="0" err="1" smtClean="0">
                <a:solidFill>
                  <a:srgbClr val="77736F"/>
                </a:solidFill>
              </a:rPr>
              <a:t>ajoberstar/gradle-git</a:t>
            </a:r>
            <a:endParaRPr lang="de-DE" sz="2800" b="1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Basiert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</a:t>
            </a:r>
            <a:r>
              <a:rPr lang="de-DE" sz="2800" dirty="0" err="1" smtClean="0">
                <a:solidFill>
                  <a:srgbClr val="77736F"/>
                </a:solidFill>
              </a:rPr>
              <a:t>ajoberstar/grgit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Jgit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Release-Task</a:t>
            </a:r>
            <a:r>
              <a:rPr lang="de-DE" sz="2800" dirty="0" smtClean="0">
                <a:solidFill>
                  <a:srgbClr val="77736F"/>
                </a:solidFill>
              </a:rPr>
              <a:t> zum </a:t>
            </a:r>
            <a:r>
              <a:rPr lang="de-DE" sz="2800" dirty="0" err="1" smtClean="0">
                <a:solidFill>
                  <a:srgbClr val="77736F"/>
                </a:solidFill>
              </a:rPr>
              <a:t>Taggen</a:t>
            </a:r>
            <a:r>
              <a:rPr lang="de-DE" sz="2800" dirty="0" smtClean="0">
                <a:solidFill>
                  <a:srgbClr val="77736F"/>
                </a:solidFill>
              </a:rPr>
              <a:t> von </a:t>
            </a:r>
            <a:r>
              <a:rPr lang="de-DE" sz="2800" dirty="0" err="1" smtClean="0">
                <a:solidFill>
                  <a:srgbClr val="77736F"/>
                </a:solidFill>
              </a:rPr>
              <a:t>Releases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werden aus vorhanden Tags und Kommando-Parameter ermittelt (Semantische Versionen)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Townsfolk/Gradle-Release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Überprüft ob :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das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auf dem richtigen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keine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unversionierten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Dateien vorhanden sind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es keine weiteren Änderungen auf dem </a:t>
            </a:r>
            <a:r>
              <a:rPr lang="de-DE" sz="2800" dirty="0" err="1" smtClean="0">
                <a:solidFill>
                  <a:srgbClr val="77736F"/>
                </a:solidFill>
              </a:rPr>
              <a:t>Remote-Tracking-Branch</a:t>
            </a:r>
            <a:r>
              <a:rPr lang="de-DE" sz="2800" dirty="0" smtClean="0">
                <a:solidFill>
                  <a:srgbClr val="77736F"/>
                </a:solidFill>
              </a:rPr>
              <a:t> gibt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alle lokalen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Commits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ge-pushed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wurden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keine </a:t>
            </a:r>
            <a:r>
              <a:rPr lang="de-DE" sz="2800" baseline="0" dirty="0" err="1" smtClean="0">
                <a:solidFill>
                  <a:srgbClr val="77736F"/>
                </a:solidFill>
              </a:rPr>
              <a:t>SNAPSHOT-Abhängigkeiten</a:t>
            </a:r>
            <a:r>
              <a:rPr lang="de-DE" sz="2800" dirty="0" smtClean="0">
                <a:solidFill>
                  <a:srgbClr val="77736F"/>
                </a:solidFill>
              </a:rPr>
              <a:t> vorhanden sind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einer „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nicht“-Snapshot-Version</a:t>
            </a:r>
            <a:endParaRPr kumimoji="0" lang="de-DE" sz="28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800" baseline="0" dirty="0" smtClean="0">
                <a:solidFill>
                  <a:srgbClr val="77736F"/>
                </a:solidFill>
              </a:rPr>
              <a:t>Erzeugt</a:t>
            </a:r>
            <a:r>
              <a:rPr lang="de-DE" sz="2800" dirty="0" smtClean="0">
                <a:solidFill>
                  <a:srgbClr val="77736F"/>
                </a:solidFill>
              </a:rPr>
              <a:t> ein </a:t>
            </a:r>
            <a:r>
              <a:rPr lang="de-DE" sz="2800" dirty="0" err="1" smtClean="0">
                <a:solidFill>
                  <a:srgbClr val="77736F"/>
                </a:solidFill>
              </a:rPr>
              <a:t>Release-Tag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ein neues 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mit der nächsten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Snapshot-</a:t>
            </a:r>
            <a:r>
              <a:rPr lang="de-DE" sz="2800" noProof="0" dirty="0" smtClean="0">
                <a:solidFill>
                  <a:srgbClr val="77736F"/>
                </a:solidFill>
              </a:rPr>
              <a:t>) </a:t>
            </a:r>
            <a:r>
              <a:rPr lang="de-DE" sz="2800" dirty="0" smtClean="0">
                <a:solidFill>
                  <a:srgbClr val="77736F"/>
                </a:solidFill>
              </a:rPr>
              <a:t>Version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Kann durch eigene </a:t>
            </a: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Tasks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angepasst werden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ajoberstar/gradle-git</a:t>
            </a:r>
            <a:endParaRPr lang="de-DE" dirty="0" smtClean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Erzeugt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Versions-Label die sich an „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Semantic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Versioning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“ halten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Versionen werden anhand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der </a:t>
            </a:r>
            <a:r>
              <a:rPr lang="de-DE" sz="2400" b="1" baseline="0" dirty="0" smtClean="0">
                <a:solidFill>
                  <a:srgbClr val="77736F"/>
                </a:solidFill>
              </a:rPr>
              <a:t>Vorgängerversion</a:t>
            </a:r>
            <a:r>
              <a:rPr lang="de-DE" sz="2400" baseline="0" dirty="0" smtClean="0">
                <a:solidFill>
                  <a:srgbClr val="77736F"/>
                </a:solidFill>
              </a:rPr>
              <a:t>,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lang="de-DE" sz="2400" baseline="0" dirty="0" smtClean="0">
                <a:solidFill>
                  <a:srgbClr val="77736F"/>
                </a:solidFill>
              </a:rPr>
              <a:t>des </a:t>
            </a:r>
            <a:r>
              <a:rPr lang="de-DE" sz="2400" b="1" baseline="0" dirty="0" err="1" smtClean="0">
                <a:solidFill>
                  <a:srgbClr val="77736F"/>
                </a:solidFill>
              </a:rPr>
              <a:t>Scopes</a:t>
            </a:r>
            <a:r>
              <a:rPr lang="de-DE" sz="2400" b="1" baseline="0" dirty="0" smtClean="0">
                <a:solidFill>
                  <a:srgbClr val="77736F"/>
                </a:solidFill>
              </a:rPr>
              <a:t> </a:t>
            </a:r>
            <a:r>
              <a:rPr lang="de-DE" sz="2400" baseline="0" dirty="0" smtClean="0">
                <a:solidFill>
                  <a:srgbClr val="77736F"/>
                </a:solidFill>
              </a:rPr>
              <a:t>(Major, </a:t>
            </a:r>
            <a:r>
              <a:rPr lang="de-DE" sz="2400" baseline="0" dirty="0" err="1" smtClean="0">
                <a:solidFill>
                  <a:srgbClr val="77736F"/>
                </a:solidFill>
              </a:rPr>
              <a:t>Minor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Patch</a:t>
            </a:r>
            <a:r>
              <a:rPr lang="de-DE" sz="2400" baseline="0" dirty="0" smtClean="0">
                <a:solidFill>
                  <a:srgbClr val="77736F"/>
                </a:solidFill>
              </a:rPr>
              <a:t>) und </a:t>
            </a:r>
          </a:p>
          <a:p>
            <a:pPr marL="800100" lvl="1" indent="-342900">
              <a:spcBef>
                <a:spcPct val="20000"/>
              </a:spcBef>
              <a:buFont typeface="Arial"/>
              <a:buChar char="•"/>
              <a:defRPr/>
            </a:pP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definierten </a:t>
            </a:r>
            <a:r>
              <a:rPr kumimoji="0" lang="de-DE" sz="2400" b="1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Stages</a:t>
            </a:r>
            <a:r>
              <a:rPr kumimoji="0" lang="de-DE" sz="2400" b="1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milestone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de-DE" sz="2400" b="1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kumimoji="0" lang="de-DE" sz="2400" b="0" i="0" u="none" strike="noStrike" kern="1200" cap="none" spc="0" normalizeH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ermittelt</a:t>
            </a:r>
          </a:p>
          <a:p>
            <a:pPr marL="800100" lvl="1" indent="-342900">
              <a:spcBef>
                <a:spcPct val="20000"/>
              </a:spcBef>
              <a:defRPr/>
            </a:pPr>
            <a:endParaRPr lang="de-DE" sz="2400" noProof="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de-DE" sz="2400" dirty="0" err="1" smtClean="0">
                <a:solidFill>
                  <a:srgbClr val="77736F"/>
                </a:solidFill>
              </a:rPr>
              <a:t>gradle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release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-Prelease.scope=major</a:t>
            </a:r>
            <a:r>
              <a:rPr lang="de-DE" sz="2400" dirty="0" smtClean="0">
                <a:solidFill>
                  <a:srgbClr val="77736F"/>
                </a:solidFill>
              </a:rPr>
              <a:t> </a:t>
            </a:r>
            <a:r>
              <a:rPr lang="de-DE" sz="2400" dirty="0" err="1" smtClean="0">
                <a:solidFill>
                  <a:srgbClr val="77736F"/>
                </a:solidFill>
              </a:rPr>
              <a:t>-Prelease.stage=final</a:t>
            </a:r>
            <a:endParaRPr lang="de-DE" sz="24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2304727" y="3046069"/>
            <a:ext cx="4534547" cy="74204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4400" spc="30" dirty="0" smtClean="0">
                <a:ln>
                  <a:solidFill>
                    <a:srgbClr val="984807"/>
                  </a:solidFill>
                </a:ln>
                <a:solidFill>
                  <a:srgbClr val="984807"/>
                </a:solidFill>
              </a:rPr>
              <a:t>Fragen ?</a:t>
            </a:r>
            <a:endParaRPr lang="de-DE" sz="4400" spc="30" dirty="0">
              <a:ln>
                <a:solidFill>
                  <a:srgbClr val="984807"/>
                </a:solidFill>
              </a:ln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279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Dasdas</a:t>
            </a:r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Lorem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ipsum</a:t>
            </a:r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Giterius</a:t>
            </a:r>
            <a:r>
              <a:rPr lang="de-DE" dirty="0" smtClean="0">
                <a:cs typeface="Courier New"/>
              </a:rPr>
              <a:t> </a:t>
            </a:r>
            <a:r>
              <a:rPr lang="de-DE" dirty="0" err="1" smtClean="0">
                <a:cs typeface="Courier New"/>
              </a:rPr>
              <a:t>abstraktus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MERGE-BASE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-base HEAD..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3462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Repo</a:t>
            </a: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anlegen:</a:t>
            </a:r>
            <a:b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</a:t>
            </a:r>
            <a:endParaRPr kumimoji="0" lang="de-DE" sz="2800" b="0" i="0" u="none" strike="noStrike" kern="1200" cap="none" spc="0" normalizeH="0" baseline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zum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hinzufügen: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add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–m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/</a:t>
            </a:r>
            <a:r>
              <a:rPr lang="de-DE" sz="2800" dirty="0" err="1" smtClean="0">
                <a:solidFill>
                  <a:srgbClr val="77736F"/>
                </a:solidFill>
              </a:rPr>
              <a:t>gui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Dateien vom nächsten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entfernen: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rm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Historie ansehen: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log / </a:t>
            </a:r>
            <a:r>
              <a:rPr lang="de-DE" sz="2800" dirty="0" err="1" smtClean="0">
                <a:solidFill>
                  <a:srgbClr val="77736F"/>
                </a:solidFill>
              </a:rPr>
              <a:t>gitk</a:t>
            </a:r>
            <a:r>
              <a:rPr lang="de-DE" sz="2800" dirty="0" smtClean="0">
                <a:solidFill>
                  <a:srgbClr val="77736F"/>
                </a:solidFill>
              </a:rPr>
              <a:t> --all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835">
              <a:defRPr sz="4524" spc="-10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3200" spc="-77" dirty="0">
                <a:solidFill>
                  <a:srgbClr val="7E8A98"/>
                </a:solidFill>
              </a:rPr>
              <a:t>Dezentrales Repository - Konzept (I)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idx="1"/>
          </p:nvPr>
        </p:nvSpPr>
        <p:spPr>
          <a:xfrm>
            <a:off x="5840016" y="1053703"/>
            <a:ext cx="2911078" cy="51792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/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/>
              <a:t>Blobs</a:t>
            </a:r>
            <a:r>
              <a:rPr sz="1700" dirty="0"/>
              <a:t> - Dateiinhalt</a:t>
            </a:r>
          </a:p>
          <a:p>
            <a:pPr marL="383808" indent="-160574">
              <a:defRPr sz="1800"/>
            </a:pPr>
            <a:r>
              <a:rPr sz="1700" b="1" dirty="0"/>
              <a:t>Trees</a:t>
            </a:r>
            <a:r>
              <a:rPr sz="1700" dirty="0"/>
              <a:t> - Verzeichnisse mit Verweisen auf Inhalte</a:t>
            </a:r>
          </a:p>
          <a:p>
            <a:pPr marL="383808" indent="-160574">
              <a:defRPr sz="1800"/>
            </a:pPr>
            <a:r>
              <a:rPr sz="1700" b="1" dirty="0"/>
              <a:t>Commits</a:t>
            </a:r>
            <a:r>
              <a:rPr sz="1700" dirty="0"/>
              <a:t> - Versionen von hierarchischen </a:t>
            </a:r>
            <a:r>
              <a:rPr sz="1700" dirty="0" smtClean="0"/>
              <a:t>Verzeichnisstrukturen</a:t>
            </a:r>
          </a:p>
        </p:txBody>
      </p:sp>
      <p:pic>
        <p:nvPicPr>
          <p:cNvPr id="113" name="abb-architecture-rep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539" y="1013519"/>
            <a:ext cx="5630064" cy="5179219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6</a:t>
            </a:fld>
            <a:endParaRPr sz="1100" dirty="0"/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Anzeige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von beliebigen Objekten (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blob,tree,commit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cat-file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-p &lt;</a:t>
            </a: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sha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Anzeige eines </a:t>
            </a:r>
            <a:r>
              <a:rPr lang="de-DE" sz="2800" dirty="0" err="1" smtClean="0">
                <a:solidFill>
                  <a:srgbClr val="77736F"/>
                </a:solidFill>
              </a:rPr>
              <a:t>Trees</a:t>
            </a:r>
            <a:r>
              <a:rPr lang="de-DE" sz="2800" dirty="0" smtClean="0">
                <a:solidFill>
                  <a:srgbClr val="77736F"/>
                </a:solidFill>
              </a:rPr>
              <a:t>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ls-tree</a:t>
            </a:r>
            <a:r>
              <a:rPr lang="de-DE" sz="2800" dirty="0" smtClean="0">
                <a:solidFill>
                  <a:srgbClr val="77736F"/>
                </a:solidFill>
              </a:rPr>
              <a:t> -r -t &lt;</a:t>
            </a:r>
            <a:r>
              <a:rPr lang="de-DE" sz="2800" dirty="0" err="1" smtClean="0">
                <a:solidFill>
                  <a:srgbClr val="77736F"/>
                </a:solidFill>
              </a:rPr>
              <a:t>tree-ish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Neues </a:t>
            </a:r>
            <a:r>
              <a:rPr lang="de-DE" sz="2800" dirty="0" err="1" smtClean="0">
                <a:solidFill>
                  <a:srgbClr val="77736F"/>
                </a:solidFill>
              </a:rPr>
              <a:t>Commit</a:t>
            </a:r>
            <a:r>
              <a:rPr lang="de-DE" sz="2800" dirty="0" smtClean="0">
                <a:solidFill>
                  <a:srgbClr val="77736F"/>
                </a:solidFill>
              </a:rPr>
              <a:t> zusammenstellen: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commit-tree</a:t>
            </a:r>
            <a:r>
              <a:rPr lang="de-DE" sz="2800" dirty="0" smtClean="0">
                <a:solidFill>
                  <a:srgbClr val="77736F"/>
                </a:solidFill>
              </a:rPr>
              <a:t> -p &lt;</a:t>
            </a:r>
            <a:r>
              <a:rPr lang="de-DE" sz="2800" dirty="0" err="1" smtClean="0">
                <a:solidFill>
                  <a:srgbClr val="77736F"/>
                </a:solidFill>
              </a:rPr>
              <a:t>parent</a:t>
            </a:r>
            <a:r>
              <a:rPr lang="de-DE" sz="2800" dirty="0" smtClean="0">
                <a:solidFill>
                  <a:srgbClr val="77736F"/>
                </a:solidFill>
              </a:rPr>
              <a:t>&gt; -m &lt;</a:t>
            </a:r>
            <a:r>
              <a:rPr lang="de-DE" sz="2800" dirty="0" err="1" smtClean="0">
                <a:solidFill>
                  <a:srgbClr val="77736F"/>
                </a:solidFill>
              </a:rPr>
              <a:t>message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tree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smtClean="0">
                <a:solidFill>
                  <a:srgbClr val="77736F"/>
                </a:solidFill>
              </a:rPr>
              <a:t>Objekt </a:t>
            </a:r>
            <a:r>
              <a:rPr lang="de-DE" sz="2800" dirty="0" err="1" smtClean="0">
                <a:solidFill>
                  <a:srgbClr val="77736F"/>
                </a:solidFill>
              </a:rPr>
              <a:t>Id</a:t>
            </a:r>
            <a:r>
              <a:rPr lang="de-DE" sz="2800" dirty="0" smtClean="0">
                <a:solidFill>
                  <a:srgbClr val="77736F"/>
                </a:solidFill>
              </a:rPr>
              <a:t> erzeugen / Objekt speichern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/ </a:t>
            </a:r>
            <a:r>
              <a:rPr lang="de-DE" sz="2800" dirty="0" err="1" smtClean="0">
                <a:solidFill>
                  <a:srgbClr val="77736F"/>
                </a:solidFill>
              </a:rPr>
              <a:t>hash-object</a:t>
            </a:r>
            <a:r>
              <a:rPr lang="de-DE" sz="2800" dirty="0" smtClean="0">
                <a:solidFill>
                  <a:srgbClr val="77736F"/>
                </a:solidFill>
              </a:rPr>
              <a:t> -w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finden: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fsck</a:t>
            </a:r>
            <a:r>
              <a:rPr lang="de-DE" sz="2800" dirty="0" smtClean="0">
                <a:solidFill>
                  <a:srgbClr val="77736F"/>
                </a:solidFill>
              </a:rPr>
              <a:t> –</a:t>
            </a:r>
            <a:r>
              <a:rPr lang="de-DE" sz="2800" dirty="0" err="1" smtClean="0">
                <a:solidFill>
                  <a:srgbClr val="77736F"/>
                </a:solidFill>
              </a:rPr>
              <a:t>unreachable</a:t>
            </a:r>
            <a:endParaRPr lang="de-DE" sz="2800" dirty="0" smtClean="0">
              <a:solidFill>
                <a:srgbClr val="77736F"/>
              </a:solidFill>
            </a:endParaRP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de-DE" sz="2800" dirty="0" err="1" smtClean="0">
                <a:solidFill>
                  <a:srgbClr val="77736F"/>
                </a:solidFill>
              </a:rPr>
              <a:t>Garbage</a:t>
            </a:r>
            <a:r>
              <a:rPr lang="de-DE" sz="2800" dirty="0" smtClean="0">
                <a:solidFill>
                  <a:srgbClr val="77736F"/>
                </a:solidFill>
              </a:rPr>
              <a:t> aufräumen: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gc</a:t>
            </a:r>
            <a:r>
              <a:rPr lang="de-DE" sz="2800" dirty="0" smtClean="0">
                <a:solidFill>
                  <a:srgbClr val="77736F"/>
                </a:solidFill>
              </a:rPr>
              <a:t> [</a:t>
            </a:r>
            <a:r>
              <a:rPr lang="de-DE" sz="2800" dirty="0" err="1" smtClean="0">
                <a:solidFill>
                  <a:srgbClr val="77736F"/>
                </a:solidFill>
              </a:rPr>
              <a:t>--prune=all</a:t>
            </a:r>
            <a:r>
              <a:rPr lang="de-DE" sz="2800" dirty="0" smtClean="0">
                <a:solidFill>
                  <a:srgbClr val="77736F"/>
                </a:solidFill>
              </a:rPr>
              <a:t>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noProof="0" dirty="0" smtClean="0">
              <a:ln>
                <a:noFill/>
              </a:ln>
              <a:solidFill>
                <a:srgbClr val="77736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61518">
              <a:defRPr sz="6162" spc="-149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300" spc="-105" dirty="0">
                <a:solidFill>
                  <a:srgbClr val="7E8A98"/>
                </a:solidFill>
              </a:rPr>
              <a:t>Verzweigungen - Branches</a:t>
            </a:r>
          </a:p>
        </p:txBody>
      </p:sp>
      <p:sp>
        <p:nvSpPr>
          <p:cNvPr id="244" name="Shape 244"/>
          <p:cNvSpPr>
            <a:spLocks noGrp="1"/>
          </p:cNvSpPr>
          <p:nvPr>
            <p:ph type="body" idx="1"/>
          </p:nvPr>
        </p:nvSpPr>
        <p:spPr>
          <a:xfrm>
            <a:off x="526852" y="5054203"/>
            <a:ext cx="8224242" cy="1178719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pic>
        <p:nvPicPr>
          <p:cNvPr id="245" name="abb-architecture-branches-explizi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938" y="1143000"/>
            <a:ext cx="7154121" cy="3607594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1100"/>
              <a:pPr lvl="0">
                <a:defRPr sz="1800"/>
              </a:pPr>
              <a:t>8</a:t>
            </a:fld>
            <a:endParaRPr sz="1100" dirty="0"/>
          </a:p>
        </p:txBody>
      </p:sp>
      <p:sp>
        <p:nvSpPr>
          <p:cNvPr id="247" name="Shape 247"/>
          <p:cNvSpPr/>
          <p:nvPr/>
        </p:nvSpPr>
        <p:spPr>
          <a:xfrm>
            <a:off x="5438180" y="478631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anzeigen:</a:t>
            </a:r>
            <a:b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de-DE" sz="2800" b="0" i="0" u="none" strike="noStrike" kern="1200" cap="none" spc="0" normalizeH="0" noProof="0" dirty="0" err="1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branch</a:t>
            </a:r>
            <a:r>
              <a:rPr kumimoji="0" lang="de-DE" sz="2800" b="0" i="0" u="none" strike="noStrike" kern="1200" cap="none" spc="0" normalizeH="0" noProof="0" dirty="0" smtClean="0">
                <a:ln>
                  <a:noFill/>
                </a:ln>
                <a:solidFill>
                  <a:srgbClr val="77736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[&lt;</a:t>
            </a:r>
            <a:r>
              <a:rPr lang="de-DE" sz="2800" dirty="0" err="1" smtClean="0">
                <a:solidFill>
                  <a:srgbClr val="77736F"/>
                </a:solidFill>
              </a:rPr>
              <a:t>start-commit</a:t>
            </a:r>
            <a:r>
              <a:rPr lang="de-DE" sz="2800" dirty="0" smtClean="0">
                <a:solidFill>
                  <a:srgbClr val="77736F"/>
                </a:solidFill>
              </a:rPr>
              <a:t>&gt;]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wechseln: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checkout</a:t>
            </a:r>
            <a:r>
              <a:rPr lang="de-DE" sz="2800" dirty="0" smtClean="0">
                <a:solidFill>
                  <a:srgbClr val="77736F"/>
                </a:solidFill>
              </a:rPr>
              <a:t>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löschen: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 -d | -D &lt;</a:t>
            </a:r>
            <a:r>
              <a:rPr lang="de-DE" sz="2800" dirty="0" err="1" smtClean="0">
                <a:solidFill>
                  <a:srgbClr val="77736F"/>
                </a:solidFill>
              </a:rPr>
              <a:t>branch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anzeigen: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-v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sz="2800" dirty="0" smtClean="0">
                <a:solidFill>
                  <a:srgbClr val="77736F"/>
                </a:solidFill>
              </a:rPr>
              <a:t>Tag anlegen:</a:t>
            </a:r>
            <a:br>
              <a:rPr lang="de-DE" sz="2800" dirty="0" smtClean="0">
                <a:solidFill>
                  <a:srgbClr val="77736F"/>
                </a:solidFill>
              </a:rPr>
            </a:br>
            <a:r>
              <a:rPr lang="de-DE" sz="2800" dirty="0" smtClean="0">
                <a:solidFill>
                  <a:srgbClr val="77736F"/>
                </a:solidFill>
              </a:rPr>
              <a:t>tag -a &lt;</a:t>
            </a:r>
            <a:r>
              <a:rPr lang="de-DE" sz="2800" dirty="0" err="1" smtClean="0">
                <a:solidFill>
                  <a:srgbClr val="77736F"/>
                </a:solidFill>
              </a:rPr>
              <a:t>name</a:t>
            </a:r>
            <a:r>
              <a:rPr lang="de-DE" sz="2800" dirty="0" smtClean="0">
                <a:solidFill>
                  <a:srgbClr val="77736F"/>
                </a:solidFill>
              </a:rPr>
              <a:t>&gt; &lt;</a:t>
            </a:r>
            <a:r>
              <a:rPr lang="de-DE" sz="2800" dirty="0" err="1" smtClean="0">
                <a:solidFill>
                  <a:srgbClr val="77736F"/>
                </a:solidFill>
              </a:rPr>
              <a:t>commit-oder-ref</a:t>
            </a:r>
            <a:r>
              <a:rPr lang="de-DE" sz="2800" dirty="0" smtClean="0">
                <a:solidFill>
                  <a:srgbClr val="77736F"/>
                </a:solidFill>
              </a:rPr>
              <a:t>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2297</Words>
  <Application>Microsoft Macintosh PowerPoint</Application>
  <PresentationFormat>Bildschirmpräsentation (4:3)</PresentationFormat>
  <Paragraphs>388</Paragraphs>
  <Slides>45</Slides>
  <Notes>10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Benutzerdefiniertes Design</vt:lpstr>
      <vt:lpstr>W-JAX 2014</vt:lpstr>
      <vt:lpstr>VORSTELLUNG</vt:lpstr>
      <vt:lpstr>AGENDA</vt:lpstr>
      <vt:lpstr>Git Bestandteile</vt:lpstr>
      <vt:lpstr>Einstieg</vt:lpstr>
      <vt:lpstr>Dezentrales Repository - Konzept (I)</vt:lpstr>
      <vt:lpstr>Objektdatabase</vt:lpstr>
      <vt:lpstr>Verzweigungen - Branches</vt:lpstr>
      <vt:lpstr>Branches / Tags</vt:lpstr>
      <vt:lpstr>Geheimnisse des Index</vt:lpstr>
      <vt:lpstr>Referenzen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Submodul hinzufügen</vt:lpstr>
      <vt:lpstr>Klonen mit Submodulen</vt:lpstr>
      <vt:lpstr>Neue Version festlegen</vt:lpstr>
      <vt:lpstr>Aktuellste Version holen</vt:lpstr>
      <vt:lpstr>In Submodulen arbeiten</vt:lpstr>
      <vt:lpstr>Subtree hinzufügen</vt:lpstr>
      <vt:lpstr>Klonen mit Subtrees</vt:lpstr>
      <vt:lpstr>Neue Version festlegen</vt:lpstr>
      <vt:lpstr>Aktuellste Version holen</vt:lpstr>
      <vt:lpstr>In Subtrees arbeiten (I)</vt:lpstr>
      <vt:lpstr>In Subtrees arbeiten (II)</vt:lpstr>
      <vt:lpstr>Gradle und Git</vt:lpstr>
      <vt:lpstr>Townsfolk/Gradle-Release</vt:lpstr>
      <vt:lpstr>ajoberstar/gradle-git</vt:lpstr>
      <vt:lpstr>VIELEN DANK!</vt:lpstr>
      <vt:lpstr>GIT MERGE-BASE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148</cp:revision>
  <cp:lastPrinted>2014-02-02T21:37:21Z</cp:lastPrinted>
  <dcterms:created xsi:type="dcterms:W3CDTF">2014-10-03T10:18:12Z</dcterms:created>
  <dcterms:modified xsi:type="dcterms:W3CDTF">2014-10-03T10:30:00Z</dcterms:modified>
</cp:coreProperties>
</file>